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4"/>
  </p:notesMasterIdLst>
  <p:handoutMasterIdLst>
    <p:handoutMasterId r:id="rId16"/>
  </p:handoutMasterIdLst>
  <p:sldIdLst>
    <p:sldId id="302" r:id="rId3"/>
    <p:sldId id="535" r:id="rId4"/>
    <p:sldId id="536" r:id="rId5"/>
    <p:sldId id="2333" r:id="rId6"/>
    <p:sldId id="2334" r:id="rId7"/>
    <p:sldId id="2339" r:id="rId8"/>
    <p:sldId id="2335" r:id="rId9"/>
    <p:sldId id="2337" r:id="rId10"/>
    <p:sldId id="2338" r:id="rId11"/>
    <p:sldId id="2340" r:id="rId12"/>
    <p:sldId id="2260" r:id="rId13"/>
    <p:sldId id="2319" r:id="rId15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7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0" d="100"/>
          <a:sy n="70" d="100"/>
        </p:scale>
        <p:origin x="2706" y="1140"/>
      </p:cViewPr>
      <p:guideLst>
        <p:guide orient="horz" pos="167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A3340-C542-46E3-BB6B-1E3F28D53E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AA4AF-B0AE-42C7-9AD8-C74E868F580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5420964" y="1852813"/>
            <a:ext cx="2791470" cy="3290687"/>
          </a:xfrm>
          <a:custGeom>
            <a:avLst/>
            <a:gdLst>
              <a:gd name="connsiteX0" fmla="*/ 1158907 w 2791470"/>
              <a:gd name="connsiteY0" fmla="*/ 0 h 3290687"/>
              <a:gd name="connsiteX1" fmla="*/ 2791470 w 2791470"/>
              <a:gd name="connsiteY1" fmla="*/ 0 h 3290687"/>
              <a:gd name="connsiteX2" fmla="*/ 1632563 w 2791470"/>
              <a:gd name="connsiteY2" fmla="*/ 3290687 h 3290687"/>
              <a:gd name="connsiteX3" fmla="*/ 0 w 2791470"/>
              <a:gd name="connsiteY3" fmla="*/ 3290687 h 329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470" h="3290687">
                <a:moveTo>
                  <a:pt x="1158907" y="0"/>
                </a:moveTo>
                <a:lnTo>
                  <a:pt x="2791470" y="0"/>
                </a:lnTo>
                <a:lnTo>
                  <a:pt x="1632563" y="3290687"/>
                </a:lnTo>
                <a:lnTo>
                  <a:pt x="0" y="329068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>
          <a:xfrm>
            <a:off x="1991964" y="1852813"/>
            <a:ext cx="2791470" cy="3290687"/>
          </a:xfrm>
          <a:custGeom>
            <a:avLst/>
            <a:gdLst>
              <a:gd name="connsiteX0" fmla="*/ 1158907 w 2791470"/>
              <a:gd name="connsiteY0" fmla="*/ 0 h 3290687"/>
              <a:gd name="connsiteX1" fmla="*/ 2791470 w 2791470"/>
              <a:gd name="connsiteY1" fmla="*/ 0 h 3290687"/>
              <a:gd name="connsiteX2" fmla="*/ 1632563 w 2791470"/>
              <a:gd name="connsiteY2" fmla="*/ 3290687 h 3290687"/>
              <a:gd name="connsiteX3" fmla="*/ 0 w 2791470"/>
              <a:gd name="connsiteY3" fmla="*/ 3290687 h 329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470" h="3290687">
                <a:moveTo>
                  <a:pt x="1158907" y="0"/>
                </a:moveTo>
                <a:lnTo>
                  <a:pt x="2791470" y="0"/>
                </a:lnTo>
                <a:lnTo>
                  <a:pt x="1632563" y="3290687"/>
                </a:lnTo>
                <a:lnTo>
                  <a:pt x="0" y="329068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4360567" y="1"/>
            <a:ext cx="2791470" cy="3290687"/>
          </a:xfrm>
          <a:custGeom>
            <a:avLst/>
            <a:gdLst>
              <a:gd name="connsiteX0" fmla="*/ 1158907 w 2791470"/>
              <a:gd name="connsiteY0" fmla="*/ 0 h 3290687"/>
              <a:gd name="connsiteX1" fmla="*/ 2791470 w 2791470"/>
              <a:gd name="connsiteY1" fmla="*/ 0 h 3290687"/>
              <a:gd name="connsiteX2" fmla="*/ 1632563 w 2791470"/>
              <a:gd name="connsiteY2" fmla="*/ 3290687 h 3290687"/>
              <a:gd name="connsiteX3" fmla="*/ 0 w 2791470"/>
              <a:gd name="connsiteY3" fmla="*/ 3290687 h 329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470" h="3290687">
                <a:moveTo>
                  <a:pt x="1158907" y="0"/>
                </a:moveTo>
                <a:lnTo>
                  <a:pt x="2791470" y="0"/>
                </a:lnTo>
                <a:lnTo>
                  <a:pt x="1632563" y="3290687"/>
                </a:lnTo>
                <a:lnTo>
                  <a:pt x="0" y="329068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931567" y="1"/>
            <a:ext cx="2791470" cy="3290687"/>
          </a:xfrm>
          <a:custGeom>
            <a:avLst/>
            <a:gdLst>
              <a:gd name="connsiteX0" fmla="*/ 1158907 w 2791470"/>
              <a:gd name="connsiteY0" fmla="*/ 0 h 3290687"/>
              <a:gd name="connsiteX1" fmla="*/ 2791470 w 2791470"/>
              <a:gd name="connsiteY1" fmla="*/ 0 h 3290687"/>
              <a:gd name="connsiteX2" fmla="*/ 1632563 w 2791470"/>
              <a:gd name="connsiteY2" fmla="*/ 3290687 h 3290687"/>
              <a:gd name="connsiteX3" fmla="*/ 0 w 2791470"/>
              <a:gd name="connsiteY3" fmla="*/ 3290687 h 329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1470" h="3290687">
                <a:moveTo>
                  <a:pt x="1158907" y="0"/>
                </a:moveTo>
                <a:lnTo>
                  <a:pt x="2791470" y="0"/>
                </a:lnTo>
                <a:lnTo>
                  <a:pt x="1632563" y="3290687"/>
                </a:lnTo>
                <a:lnTo>
                  <a:pt x="0" y="329068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5385392" y="1809721"/>
            <a:ext cx="923314" cy="1923786"/>
          </a:xfrm>
          <a:custGeom>
            <a:avLst/>
            <a:gdLst>
              <a:gd name="connsiteX0" fmla="*/ 15949 w 923314"/>
              <a:gd name="connsiteY0" fmla="*/ 0 h 1923786"/>
              <a:gd name="connsiteX1" fmla="*/ 923314 w 923314"/>
              <a:gd name="connsiteY1" fmla="*/ 0 h 1923786"/>
              <a:gd name="connsiteX2" fmla="*/ 923314 w 923314"/>
              <a:gd name="connsiteY2" fmla="*/ 1923786 h 1923786"/>
              <a:gd name="connsiteX3" fmla="*/ 0 w 923314"/>
              <a:gd name="connsiteY3" fmla="*/ 1923786 h 192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3314" h="1923786">
                <a:moveTo>
                  <a:pt x="15949" y="0"/>
                </a:moveTo>
                <a:lnTo>
                  <a:pt x="923314" y="0"/>
                </a:lnTo>
                <a:lnTo>
                  <a:pt x="923314" y="1923786"/>
                </a:lnTo>
                <a:lnTo>
                  <a:pt x="0" y="1923786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3820373" y="1458399"/>
            <a:ext cx="1503255" cy="2641715"/>
          </a:xfrm>
          <a:custGeom>
            <a:avLst/>
            <a:gdLst>
              <a:gd name="connsiteX0" fmla="*/ 0 w 1503255"/>
              <a:gd name="connsiteY0" fmla="*/ 0 h 2641715"/>
              <a:gd name="connsiteX1" fmla="*/ 1503255 w 1503255"/>
              <a:gd name="connsiteY1" fmla="*/ 0 h 2641715"/>
              <a:gd name="connsiteX2" fmla="*/ 1503255 w 1503255"/>
              <a:gd name="connsiteY2" fmla="*/ 2641715 h 2641715"/>
              <a:gd name="connsiteX3" fmla="*/ 0 w 1503255"/>
              <a:gd name="connsiteY3" fmla="*/ 2641715 h 264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3255" h="2641715">
                <a:moveTo>
                  <a:pt x="0" y="0"/>
                </a:moveTo>
                <a:lnTo>
                  <a:pt x="1503255" y="0"/>
                </a:lnTo>
                <a:lnTo>
                  <a:pt x="1503255" y="2641715"/>
                </a:lnTo>
                <a:lnTo>
                  <a:pt x="0" y="264171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2835297" y="1809721"/>
            <a:ext cx="923312" cy="1923786"/>
          </a:xfrm>
          <a:custGeom>
            <a:avLst/>
            <a:gdLst>
              <a:gd name="connsiteX0" fmla="*/ 0 w 923312"/>
              <a:gd name="connsiteY0" fmla="*/ 0 h 1923786"/>
              <a:gd name="connsiteX1" fmla="*/ 923312 w 923312"/>
              <a:gd name="connsiteY1" fmla="*/ 0 h 1923786"/>
              <a:gd name="connsiteX2" fmla="*/ 923312 w 923312"/>
              <a:gd name="connsiteY2" fmla="*/ 1923786 h 1923786"/>
              <a:gd name="connsiteX3" fmla="*/ 0 w 923312"/>
              <a:gd name="connsiteY3" fmla="*/ 1923786 h 192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3312" h="1923786">
                <a:moveTo>
                  <a:pt x="0" y="0"/>
                </a:moveTo>
                <a:lnTo>
                  <a:pt x="923312" y="0"/>
                </a:lnTo>
                <a:lnTo>
                  <a:pt x="923312" y="1923786"/>
                </a:lnTo>
                <a:lnTo>
                  <a:pt x="0" y="1923786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0298"/>
          <a:stretch>
            <a:fillRect/>
          </a:stretch>
        </p:blipFill>
        <p:spPr>
          <a:xfrm>
            <a:off x="2627186" y="0"/>
            <a:ext cx="6516813" cy="45992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2"/>
          </p:nvPr>
        </p:nvSpPr>
        <p:spPr>
          <a:xfrm>
            <a:off x="6043492" y="1483522"/>
            <a:ext cx="3100508" cy="1887848"/>
          </a:xfrm>
          <a:custGeom>
            <a:avLst/>
            <a:gdLst>
              <a:gd name="connsiteX0" fmla="*/ 0 w 3100508"/>
              <a:gd name="connsiteY0" fmla="*/ 0 h 1887848"/>
              <a:gd name="connsiteX1" fmla="*/ 3100508 w 3100508"/>
              <a:gd name="connsiteY1" fmla="*/ 0 h 1887848"/>
              <a:gd name="connsiteX2" fmla="*/ 3100508 w 3100508"/>
              <a:gd name="connsiteY2" fmla="*/ 1887848 h 1887848"/>
              <a:gd name="connsiteX3" fmla="*/ 0 w 3100508"/>
              <a:gd name="connsiteY3" fmla="*/ 1887848 h 188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0508" h="1887848">
                <a:moveTo>
                  <a:pt x="0" y="0"/>
                </a:moveTo>
                <a:lnTo>
                  <a:pt x="3100508" y="0"/>
                </a:lnTo>
                <a:lnTo>
                  <a:pt x="3100508" y="1887848"/>
                </a:lnTo>
                <a:lnTo>
                  <a:pt x="0" y="1887848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1"/>
          </p:nvPr>
        </p:nvSpPr>
        <p:spPr>
          <a:xfrm>
            <a:off x="1" y="1483522"/>
            <a:ext cx="3100508" cy="1887848"/>
          </a:xfrm>
          <a:custGeom>
            <a:avLst/>
            <a:gdLst>
              <a:gd name="connsiteX0" fmla="*/ 0 w 3100508"/>
              <a:gd name="connsiteY0" fmla="*/ 0 h 1887848"/>
              <a:gd name="connsiteX1" fmla="*/ 3100508 w 3100508"/>
              <a:gd name="connsiteY1" fmla="*/ 0 h 1887848"/>
              <a:gd name="connsiteX2" fmla="*/ 3100508 w 3100508"/>
              <a:gd name="connsiteY2" fmla="*/ 1887848 h 1887848"/>
              <a:gd name="connsiteX3" fmla="*/ 0 w 3100508"/>
              <a:gd name="connsiteY3" fmla="*/ 1887848 h 188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0508" h="1887848">
                <a:moveTo>
                  <a:pt x="0" y="0"/>
                </a:moveTo>
                <a:lnTo>
                  <a:pt x="3100508" y="0"/>
                </a:lnTo>
                <a:lnTo>
                  <a:pt x="3100508" y="1887848"/>
                </a:lnTo>
                <a:lnTo>
                  <a:pt x="0" y="1887848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5988743" y="1547033"/>
            <a:ext cx="2230292" cy="1590594"/>
          </a:xfrm>
          <a:custGeom>
            <a:avLst/>
            <a:gdLst>
              <a:gd name="connsiteX0" fmla="*/ 0 w 2230292"/>
              <a:gd name="connsiteY0" fmla="*/ 0 h 1590594"/>
              <a:gd name="connsiteX1" fmla="*/ 2230292 w 2230292"/>
              <a:gd name="connsiteY1" fmla="*/ 0 h 1590594"/>
              <a:gd name="connsiteX2" fmla="*/ 2230292 w 2230292"/>
              <a:gd name="connsiteY2" fmla="*/ 1311954 h 1590594"/>
              <a:gd name="connsiteX3" fmla="*/ 1161313 w 2230292"/>
              <a:gd name="connsiteY3" fmla="*/ 1311954 h 1590594"/>
              <a:gd name="connsiteX4" fmla="*/ 1161313 w 2230292"/>
              <a:gd name="connsiteY4" fmla="*/ 1378488 h 1590594"/>
              <a:gd name="connsiteX5" fmla="*/ 1261656 w 2230292"/>
              <a:gd name="connsiteY5" fmla="*/ 1378488 h 1590594"/>
              <a:gd name="connsiteX6" fmla="*/ 1115146 w 2230292"/>
              <a:gd name="connsiteY6" fmla="*/ 1590594 h 1590594"/>
              <a:gd name="connsiteX7" fmla="*/ 968636 w 2230292"/>
              <a:gd name="connsiteY7" fmla="*/ 1378488 h 1590594"/>
              <a:gd name="connsiteX8" fmla="*/ 1068979 w 2230292"/>
              <a:gd name="connsiteY8" fmla="*/ 1378488 h 1590594"/>
              <a:gd name="connsiteX9" fmla="*/ 1068979 w 2230292"/>
              <a:gd name="connsiteY9" fmla="*/ 1311954 h 1590594"/>
              <a:gd name="connsiteX10" fmla="*/ 0 w 2230292"/>
              <a:gd name="connsiteY10" fmla="*/ 1311954 h 159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30292" h="1590594">
                <a:moveTo>
                  <a:pt x="0" y="0"/>
                </a:moveTo>
                <a:lnTo>
                  <a:pt x="2230292" y="0"/>
                </a:lnTo>
                <a:lnTo>
                  <a:pt x="2230292" y="1311954"/>
                </a:lnTo>
                <a:lnTo>
                  <a:pt x="1161313" y="1311954"/>
                </a:lnTo>
                <a:lnTo>
                  <a:pt x="1161313" y="1378488"/>
                </a:lnTo>
                <a:lnTo>
                  <a:pt x="1261656" y="1378488"/>
                </a:lnTo>
                <a:lnTo>
                  <a:pt x="1115146" y="1590594"/>
                </a:lnTo>
                <a:lnTo>
                  <a:pt x="968636" y="1378488"/>
                </a:lnTo>
                <a:lnTo>
                  <a:pt x="1068979" y="1378488"/>
                </a:lnTo>
                <a:lnTo>
                  <a:pt x="1068979" y="1311954"/>
                </a:lnTo>
                <a:lnTo>
                  <a:pt x="0" y="1311954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3465499" y="1547033"/>
            <a:ext cx="2230292" cy="1590594"/>
          </a:xfrm>
          <a:custGeom>
            <a:avLst/>
            <a:gdLst>
              <a:gd name="connsiteX0" fmla="*/ 0 w 2230292"/>
              <a:gd name="connsiteY0" fmla="*/ 0 h 1590594"/>
              <a:gd name="connsiteX1" fmla="*/ 2230292 w 2230292"/>
              <a:gd name="connsiteY1" fmla="*/ 0 h 1590594"/>
              <a:gd name="connsiteX2" fmla="*/ 2230292 w 2230292"/>
              <a:gd name="connsiteY2" fmla="*/ 1311954 h 1590594"/>
              <a:gd name="connsiteX3" fmla="*/ 1161313 w 2230292"/>
              <a:gd name="connsiteY3" fmla="*/ 1311954 h 1590594"/>
              <a:gd name="connsiteX4" fmla="*/ 1161313 w 2230292"/>
              <a:gd name="connsiteY4" fmla="*/ 1378488 h 1590594"/>
              <a:gd name="connsiteX5" fmla="*/ 1261656 w 2230292"/>
              <a:gd name="connsiteY5" fmla="*/ 1378488 h 1590594"/>
              <a:gd name="connsiteX6" fmla="*/ 1115146 w 2230292"/>
              <a:gd name="connsiteY6" fmla="*/ 1590594 h 1590594"/>
              <a:gd name="connsiteX7" fmla="*/ 968636 w 2230292"/>
              <a:gd name="connsiteY7" fmla="*/ 1378488 h 1590594"/>
              <a:gd name="connsiteX8" fmla="*/ 1068979 w 2230292"/>
              <a:gd name="connsiteY8" fmla="*/ 1378488 h 1590594"/>
              <a:gd name="connsiteX9" fmla="*/ 1068979 w 2230292"/>
              <a:gd name="connsiteY9" fmla="*/ 1311954 h 1590594"/>
              <a:gd name="connsiteX10" fmla="*/ 0 w 2230292"/>
              <a:gd name="connsiteY10" fmla="*/ 1311954 h 159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30292" h="1590594">
                <a:moveTo>
                  <a:pt x="0" y="0"/>
                </a:moveTo>
                <a:lnTo>
                  <a:pt x="2230292" y="0"/>
                </a:lnTo>
                <a:lnTo>
                  <a:pt x="2230292" y="1311954"/>
                </a:lnTo>
                <a:lnTo>
                  <a:pt x="1161313" y="1311954"/>
                </a:lnTo>
                <a:lnTo>
                  <a:pt x="1161313" y="1378488"/>
                </a:lnTo>
                <a:lnTo>
                  <a:pt x="1261656" y="1378488"/>
                </a:lnTo>
                <a:lnTo>
                  <a:pt x="1115146" y="1590594"/>
                </a:lnTo>
                <a:lnTo>
                  <a:pt x="968636" y="1378488"/>
                </a:lnTo>
                <a:lnTo>
                  <a:pt x="1068979" y="1378488"/>
                </a:lnTo>
                <a:lnTo>
                  <a:pt x="1068979" y="1311954"/>
                </a:lnTo>
                <a:lnTo>
                  <a:pt x="0" y="1311954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942255" y="1547033"/>
            <a:ext cx="2230292" cy="1590594"/>
          </a:xfrm>
          <a:custGeom>
            <a:avLst/>
            <a:gdLst>
              <a:gd name="connsiteX0" fmla="*/ 0 w 2230292"/>
              <a:gd name="connsiteY0" fmla="*/ 0 h 1590594"/>
              <a:gd name="connsiteX1" fmla="*/ 2230292 w 2230292"/>
              <a:gd name="connsiteY1" fmla="*/ 0 h 1590594"/>
              <a:gd name="connsiteX2" fmla="*/ 2230292 w 2230292"/>
              <a:gd name="connsiteY2" fmla="*/ 1311954 h 1590594"/>
              <a:gd name="connsiteX3" fmla="*/ 1161313 w 2230292"/>
              <a:gd name="connsiteY3" fmla="*/ 1311954 h 1590594"/>
              <a:gd name="connsiteX4" fmla="*/ 1161313 w 2230292"/>
              <a:gd name="connsiteY4" fmla="*/ 1378488 h 1590594"/>
              <a:gd name="connsiteX5" fmla="*/ 1261656 w 2230292"/>
              <a:gd name="connsiteY5" fmla="*/ 1378488 h 1590594"/>
              <a:gd name="connsiteX6" fmla="*/ 1115146 w 2230292"/>
              <a:gd name="connsiteY6" fmla="*/ 1590594 h 1590594"/>
              <a:gd name="connsiteX7" fmla="*/ 968636 w 2230292"/>
              <a:gd name="connsiteY7" fmla="*/ 1378488 h 1590594"/>
              <a:gd name="connsiteX8" fmla="*/ 1068979 w 2230292"/>
              <a:gd name="connsiteY8" fmla="*/ 1378488 h 1590594"/>
              <a:gd name="connsiteX9" fmla="*/ 1068979 w 2230292"/>
              <a:gd name="connsiteY9" fmla="*/ 1311954 h 1590594"/>
              <a:gd name="connsiteX10" fmla="*/ 0 w 2230292"/>
              <a:gd name="connsiteY10" fmla="*/ 1311954 h 159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30292" h="1590594">
                <a:moveTo>
                  <a:pt x="0" y="0"/>
                </a:moveTo>
                <a:lnTo>
                  <a:pt x="2230292" y="0"/>
                </a:lnTo>
                <a:lnTo>
                  <a:pt x="2230292" y="1311954"/>
                </a:lnTo>
                <a:lnTo>
                  <a:pt x="1161313" y="1311954"/>
                </a:lnTo>
                <a:lnTo>
                  <a:pt x="1161313" y="1378488"/>
                </a:lnTo>
                <a:lnTo>
                  <a:pt x="1261656" y="1378488"/>
                </a:lnTo>
                <a:lnTo>
                  <a:pt x="1115146" y="1590594"/>
                </a:lnTo>
                <a:lnTo>
                  <a:pt x="968636" y="1378488"/>
                </a:lnTo>
                <a:lnTo>
                  <a:pt x="1068979" y="1378488"/>
                </a:lnTo>
                <a:lnTo>
                  <a:pt x="1068979" y="1311954"/>
                </a:lnTo>
                <a:lnTo>
                  <a:pt x="0" y="1311954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4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00561" y="2113529"/>
            <a:ext cx="5254625" cy="1210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IN" sz="2800" b="1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Topic- Count Objects in photo and </a:t>
            </a:r>
            <a:endParaRPr lang="en-IN" sz="2800" b="1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algn="l">
              <a:lnSpc>
                <a:spcPct val="130000"/>
              </a:lnSpc>
            </a:pPr>
            <a:r>
              <a:rPr lang="en-IN" sz="2800" b="1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segment selected object </a:t>
            </a:r>
            <a:endParaRPr lang="en-IN" sz="2800" b="1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0075" y="1252725"/>
            <a:ext cx="3875405" cy="97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altLang="en-US" sz="4400" b="1" spc="-150" dirty="0">
                <a:solidFill>
                  <a:schemeClr val="accent1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Image Processing</a:t>
            </a:r>
            <a:endParaRPr lang="en-IN" altLang="en-US" sz="4400" b="1" spc="-150" dirty="0">
              <a:solidFill>
                <a:schemeClr val="accent1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0710" y="3279140"/>
            <a:ext cx="4586605" cy="8331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endParaRPr lang="en-IN" altLang="en-US" sz="10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708525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3</a:t>
            </a:r>
            <a:endParaRPr lang="en-IN" altLang="zh-CN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grpSp>
        <p:nvGrpSpPr>
          <p:cNvPr id="17" name="Group 256"/>
          <p:cNvGrpSpPr/>
          <p:nvPr/>
        </p:nvGrpSpPr>
        <p:grpSpPr bwMode="auto">
          <a:xfrm>
            <a:off x="4359330" y="1766596"/>
            <a:ext cx="425339" cy="463430"/>
            <a:chOff x="0" y="0"/>
            <a:chExt cx="526" cy="577"/>
          </a:xfrm>
          <a:solidFill>
            <a:srgbClr val="FFFFFF"/>
          </a:solidFill>
        </p:grpSpPr>
        <p:sp>
          <p:nvSpPr>
            <p:cNvPr id="18" name="AutoShape 251"/>
            <p:cNvSpPr/>
            <p:nvPr/>
          </p:nvSpPr>
          <p:spPr bwMode="auto">
            <a:xfrm>
              <a:off x="0" y="0"/>
              <a:ext cx="526" cy="40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20114" y="7917"/>
                  </a:moveTo>
                  <a:lnTo>
                    <a:pt x="21600" y="0"/>
                  </a:lnTo>
                  <a:lnTo>
                    <a:pt x="15477" y="1916"/>
                  </a:lnTo>
                  <a:lnTo>
                    <a:pt x="17029" y="3924"/>
                  </a:lnTo>
                  <a:lnTo>
                    <a:pt x="11123" y="11569"/>
                  </a:lnTo>
                  <a:lnTo>
                    <a:pt x="8614" y="8321"/>
                  </a:lnTo>
                  <a:lnTo>
                    <a:pt x="0" y="19474"/>
                  </a:lnTo>
                  <a:lnTo>
                    <a:pt x="1642" y="21600"/>
                  </a:lnTo>
                  <a:lnTo>
                    <a:pt x="1642" y="21599"/>
                  </a:lnTo>
                  <a:lnTo>
                    <a:pt x="8614" y="12572"/>
                  </a:lnTo>
                  <a:lnTo>
                    <a:pt x="11123" y="15820"/>
                  </a:lnTo>
                  <a:lnTo>
                    <a:pt x="18671" y="6049"/>
                  </a:lnTo>
                  <a:lnTo>
                    <a:pt x="20114" y="7917"/>
                  </a:lnTo>
                  <a:close/>
                  <a:moveTo>
                    <a:pt x="20114" y="7917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19" name="Rectangle 252"/>
            <p:cNvSpPr/>
            <p:nvPr/>
          </p:nvSpPr>
          <p:spPr bwMode="auto">
            <a:xfrm>
              <a:off x="48" y="440"/>
              <a:ext cx="75" cy="137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0" name="Rectangle 253"/>
            <p:cNvSpPr/>
            <p:nvPr/>
          </p:nvSpPr>
          <p:spPr bwMode="auto">
            <a:xfrm>
              <a:off x="176" y="368"/>
              <a:ext cx="75" cy="20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1" name="Rectangle 254"/>
            <p:cNvSpPr/>
            <p:nvPr/>
          </p:nvSpPr>
          <p:spPr bwMode="auto">
            <a:xfrm>
              <a:off x="304" y="296"/>
              <a:ext cx="75" cy="27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2" name="Rectangle 255"/>
            <p:cNvSpPr/>
            <p:nvPr/>
          </p:nvSpPr>
          <p:spPr bwMode="auto">
            <a:xfrm>
              <a:off x="432" y="232"/>
              <a:ext cx="75" cy="342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sp>
        <p:nvSpPr>
          <p:cNvPr id="27" name="Rectangle 93"/>
          <p:cNvSpPr>
            <a:spLocks noChangeArrowheads="1"/>
          </p:cNvSpPr>
          <p:nvPr/>
        </p:nvSpPr>
        <p:spPr bwMode="auto">
          <a:xfrm>
            <a:off x="4123691" y="2335456"/>
            <a:ext cx="896620" cy="29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zh-CN" altLang="en-US" sz="1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Enter title</a:t>
            </a:r>
            <a:endParaRPr lang="en-US" altLang="zh-CN" sz="1400" b="1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28" name="TextBox 94"/>
          <p:cNvSpPr txBox="1">
            <a:spLocks noChangeArrowheads="1"/>
          </p:cNvSpPr>
          <p:nvPr/>
        </p:nvSpPr>
        <p:spPr bwMode="auto">
          <a:xfrm>
            <a:off x="3019647" y="2656224"/>
            <a:ext cx="3104706" cy="52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This Template Is Designed By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Zuo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An,It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Will Help You Make You Report Easy And Fast. </a:t>
            </a:r>
            <a:endParaRPr lang="en-US" altLang="zh-CN" sz="1000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29" name="直接连接符 13"/>
          <p:cNvCxnSpPr/>
          <p:nvPr/>
        </p:nvCxnSpPr>
        <p:spPr>
          <a:xfrm>
            <a:off x="4464000" y="2664672"/>
            <a:ext cx="2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Placeholder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6260" y="1483360"/>
            <a:ext cx="2322195" cy="3234690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33" name="Text Box 32"/>
          <p:cNvSpPr txBox="1"/>
          <p:nvPr/>
        </p:nvSpPr>
        <p:spPr>
          <a:xfrm>
            <a:off x="1913890" y="1059180"/>
            <a:ext cx="214693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3. Box around the object</a:t>
            </a:r>
            <a:endParaRPr lang="en-IN" altLang="en-US" b="1"/>
          </a:p>
        </p:txBody>
      </p:sp>
      <p:sp>
        <p:nvSpPr>
          <p:cNvPr id="34" name="Text Box 33"/>
          <p:cNvSpPr txBox="1"/>
          <p:nvPr/>
        </p:nvSpPr>
        <p:spPr>
          <a:xfrm>
            <a:off x="4708525" y="1044575"/>
            <a:ext cx="206502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4. Segmented Dog object </a:t>
            </a:r>
            <a:endParaRPr lang="en-IN" altLang="en-US" b="1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515" y="1483360"/>
            <a:ext cx="2526030" cy="323469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274560" y="2062480"/>
            <a:ext cx="151701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Applied 0 mask on the background part of the image and 1 mask on the most highlighted part in the box according to the segmented Image</a:t>
            </a:r>
            <a:endParaRPr lang="en-I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56"/>
          <p:cNvGrpSpPr/>
          <p:nvPr/>
        </p:nvGrpSpPr>
        <p:grpSpPr bwMode="auto">
          <a:xfrm>
            <a:off x="4359330" y="1766596"/>
            <a:ext cx="425339" cy="463430"/>
            <a:chOff x="0" y="0"/>
            <a:chExt cx="526" cy="577"/>
          </a:xfrm>
          <a:solidFill>
            <a:srgbClr val="FFFFFF"/>
          </a:solidFill>
        </p:grpSpPr>
        <p:sp>
          <p:nvSpPr>
            <p:cNvPr id="5" name="AutoShape 251"/>
            <p:cNvSpPr/>
            <p:nvPr/>
          </p:nvSpPr>
          <p:spPr bwMode="auto">
            <a:xfrm>
              <a:off x="0" y="0"/>
              <a:ext cx="526" cy="40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20114" y="7917"/>
                  </a:moveTo>
                  <a:lnTo>
                    <a:pt x="21600" y="0"/>
                  </a:lnTo>
                  <a:lnTo>
                    <a:pt x="15477" y="1916"/>
                  </a:lnTo>
                  <a:lnTo>
                    <a:pt x="17029" y="3924"/>
                  </a:lnTo>
                  <a:lnTo>
                    <a:pt x="11123" y="11569"/>
                  </a:lnTo>
                  <a:lnTo>
                    <a:pt x="8614" y="8321"/>
                  </a:lnTo>
                  <a:lnTo>
                    <a:pt x="0" y="19474"/>
                  </a:lnTo>
                  <a:lnTo>
                    <a:pt x="1642" y="21600"/>
                  </a:lnTo>
                  <a:lnTo>
                    <a:pt x="1642" y="21599"/>
                  </a:lnTo>
                  <a:lnTo>
                    <a:pt x="8614" y="12572"/>
                  </a:lnTo>
                  <a:lnTo>
                    <a:pt x="11123" y="15820"/>
                  </a:lnTo>
                  <a:lnTo>
                    <a:pt x="18671" y="6049"/>
                  </a:lnTo>
                  <a:lnTo>
                    <a:pt x="20114" y="7917"/>
                  </a:lnTo>
                  <a:close/>
                  <a:moveTo>
                    <a:pt x="20114" y="7917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6" name="Rectangle 252"/>
            <p:cNvSpPr/>
            <p:nvPr/>
          </p:nvSpPr>
          <p:spPr bwMode="auto">
            <a:xfrm>
              <a:off x="48" y="440"/>
              <a:ext cx="75" cy="137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7" name="Rectangle 253"/>
            <p:cNvSpPr/>
            <p:nvPr/>
          </p:nvSpPr>
          <p:spPr bwMode="auto">
            <a:xfrm>
              <a:off x="176" y="368"/>
              <a:ext cx="75" cy="20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8" name="Rectangle 254"/>
            <p:cNvSpPr/>
            <p:nvPr/>
          </p:nvSpPr>
          <p:spPr bwMode="auto">
            <a:xfrm>
              <a:off x="304" y="296"/>
              <a:ext cx="75" cy="27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9" name="Rectangle 255"/>
            <p:cNvSpPr/>
            <p:nvPr/>
          </p:nvSpPr>
          <p:spPr bwMode="auto">
            <a:xfrm>
              <a:off x="432" y="232"/>
              <a:ext cx="75" cy="342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sp>
        <p:nvSpPr>
          <p:cNvPr id="12" name="Rectangle 93"/>
          <p:cNvSpPr>
            <a:spLocks noChangeArrowheads="1"/>
          </p:cNvSpPr>
          <p:nvPr/>
        </p:nvSpPr>
        <p:spPr bwMode="auto">
          <a:xfrm>
            <a:off x="4123691" y="2335456"/>
            <a:ext cx="896620" cy="29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zh-CN" altLang="en-US" sz="1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Enter title</a:t>
            </a:r>
            <a:endParaRPr lang="en-US" altLang="zh-CN" sz="1400" b="1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3" name="TextBox 94"/>
          <p:cNvSpPr txBox="1">
            <a:spLocks noChangeArrowheads="1"/>
          </p:cNvSpPr>
          <p:nvPr/>
        </p:nvSpPr>
        <p:spPr bwMode="auto">
          <a:xfrm>
            <a:off x="3019647" y="2656224"/>
            <a:ext cx="3104706" cy="52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This Template Is Designed By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Zuo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An,It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Will Help You Make You Report Easy And Fast. </a:t>
            </a:r>
            <a:endParaRPr lang="en-US" altLang="zh-CN" sz="1000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464000" y="2664672"/>
            <a:ext cx="2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2"/>
          <p:cNvSpPr txBox="1"/>
          <p:nvPr/>
        </p:nvSpPr>
        <p:spPr>
          <a:xfrm>
            <a:off x="1599565" y="1044575"/>
            <a:ext cx="131381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1. Input Image</a:t>
            </a:r>
            <a:endParaRPr lang="en-IN" altLang="en-US" b="1"/>
          </a:p>
        </p:txBody>
      </p:sp>
      <p:sp>
        <p:nvSpPr>
          <p:cNvPr id="24" name="Text Box 23"/>
          <p:cNvSpPr txBox="1"/>
          <p:nvPr/>
        </p:nvSpPr>
        <p:spPr>
          <a:xfrm>
            <a:off x="3793490" y="1017270"/>
            <a:ext cx="214693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2. Box around the Laptop object selected</a:t>
            </a:r>
            <a:endParaRPr lang="en-IN" altLang="en-US" b="1"/>
          </a:p>
        </p:txBody>
      </p:sp>
      <p:sp>
        <p:nvSpPr>
          <p:cNvPr id="25" name="Text Box 24"/>
          <p:cNvSpPr txBox="1"/>
          <p:nvPr/>
        </p:nvSpPr>
        <p:spPr>
          <a:xfrm>
            <a:off x="6598285" y="1044575"/>
            <a:ext cx="206502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3. Segmented Laptop object </a:t>
            </a:r>
            <a:endParaRPr lang="en-IN" altLang="en-US" b="1"/>
          </a:p>
        </p:txBody>
      </p:sp>
      <p:pic>
        <p:nvPicPr>
          <p:cNvPr id="29" name="Picture Placeholder 28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1104900" y="1546860"/>
            <a:ext cx="2371090" cy="1770380"/>
          </a:xfrm>
          <a:prstGeom prst="rect">
            <a:avLst/>
          </a:prstGeom>
        </p:spPr>
      </p:pic>
      <p:pic>
        <p:nvPicPr>
          <p:cNvPr id="32" name="Picture Placeholder 31"/>
          <p:cNvPicPr>
            <a:picLocks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3793490" y="1546860"/>
            <a:ext cx="2376805" cy="177482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080" y="1546225"/>
            <a:ext cx="2372360" cy="1771015"/>
          </a:xfrm>
          <a:prstGeom prst="rect">
            <a:avLst/>
          </a:prstGeom>
        </p:spPr>
      </p:pic>
      <p:sp>
        <p:nvSpPr>
          <p:cNvPr id="34" name="文本框 7"/>
          <p:cNvSpPr txBox="1">
            <a:spLocks noChangeArrowheads="1"/>
          </p:cNvSpPr>
          <p:nvPr/>
        </p:nvSpPr>
        <p:spPr bwMode="auto">
          <a:xfrm>
            <a:off x="4769168" y="148965"/>
            <a:ext cx="1419225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RESULTS</a:t>
            </a:r>
            <a:endParaRPr lang="en-IN" altLang="zh-CN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35" name="椭圆 1"/>
          <p:cNvSpPr/>
          <p:nvPr/>
        </p:nvSpPr>
        <p:spPr>
          <a:xfrm>
            <a:off x="3702050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4</a:t>
            </a:r>
            <a:endParaRPr lang="en-IN" altLang="zh-CN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36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00561" y="1973829"/>
            <a:ext cx="1951355" cy="650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THANK YOU</a:t>
            </a:r>
            <a:endParaRPr lang="en-US" altLang="zh-CN" sz="2800" b="1" dirty="0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0" name="Line 21"/>
          <p:cNvSpPr>
            <a:spLocks noChangeShapeType="1"/>
          </p:cNvSpPr>
          <p:nvPr/>
        </p:nvSpPr>
        <p:spPr bwMode="auto">
          <a:xfrm>
            <a:off x="527050" y="3835400"/>
            <a:ext cx="3892550" cy="635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600710" y="2698115"/>
            <a:ext cx="3898900" cy="1062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pPr indent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IN" altLang="zh-CN" sz="16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Prepared By - </a:t>
            </a:r>
            <a:endParaRPr lang="en-IN" altLang="zh-CN" sz="16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IN" altLang="zh-CN" sz="16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Divyanshu Sharma (21BCS079)</a:t>
            </a:r>
            <a:endParaRPr lang="en-IN" altLang="zh-CN" sz="16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IN" altLang="zh-CN" sz="16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Deepranjan Kumar (21BCS074)</a:t>
            </a:r>
            <a:endParaRPr lang="en-IN" altLang="zh-CN" sz="16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IN" altLang="zh-CN" sz="1600" b="1" spc="3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5"/>
          <p:cNvSpPr txBox="1">
            <a:spLocks noChangeArrowheads="1"/>
          </p:cNvSpPr>
          <p:nvPr/>
        </p:nvSpPr>
        <p:spPr bwMode="auto">
          <a:xfrm>
            <a:off x="1278232" y="1959640"/>
            <a:ext cx="17684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b="1" dirty="0">
                <a:solidFill>
                  <a:schemeClr val="accent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CONTENTS</a:t>
            </a:r>
            <a:endParaRPr lang="en-US" altLang="zh-CN" sz="2800" b="1" dirty="0">
              <a:solidFill>
                <a:schemeClr val="accent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92421" y="2599818"/>
            <a:ext cx="2540096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</a:t>
            </a:r>
            <a:endParaRPr lang="en-US" altLang="zh-CN" sz="10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972039" y="2571750"/>
            <a:ext cx="38086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5279783" y="1289715"/>
            <a:ext cx="2987190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Techniques and models we have used to perform this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IN" altLang="en-US" sz="10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267687" y="890413"/>
            <a:ext cx="322643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4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IDENTIFICATION OF OBJECTS AND LABLES</a:t>
            </a:r>
            <a:endParaRPr lang="en-IN" altLang="zh-CN" sz="1400" b="1" dirty="0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5376295" y="1276147"/>
            <a:ext cx="2143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椭圆 81"/>
          <p:cNvSpPr/>
          <p:nvPr/>
        </p:nvSpPr>
        <p:spPr>
          <a:xfrm>
            <a:off x="4614999" y="950058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01</a:t>
            </a:r>
            <a:endParaRPr lang="zh-CN" altLang="en-US" sz="1600" b="1" dirty="0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5279783" y="2183547"/>
            <a:ext cx="2987190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Grouping the objects with different labels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5267687" y="1784245"/>
            <a:ext cx="341439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4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COUNT OBJECTS BASED ON SIMILAR LABLES</a:t>
            </a:r>
            <a:endParaRPr lang="en-IN" altLang="zh-CN" sz="1400" dirty="0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89" name="直接连接符 88"/>
          <p:cNvCxnSpPr/>
          <p:nvPr/>
        </p:nvCxnSpPr>
        <p:spPr>
          <a:xfrm>
            <a:off x="5376295" y="2169979"/>
            <a:ext cx="2143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椭圆 89"/>
          <p:cNvSpPr/>
          <p:nvPr/>
        </p:nvSpPr>
        <p:spPr>
          <a:xfrm>
            <a:off x="4614999" y="1843890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02</a:t>
            </a:r>
            <a:endParaRPr lang="zh-CN" altLang="en-US" sz="1600" b="1" dirty="0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5279783" y="3077379"/>
            <a:ext cx="2987190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Techniques and models used for segmentation.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5267687" y="2678077"/>
            <a:ext cx="391541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4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SEGMENTING THE SELECTED OBJECT FROM PHOTO</a:t>
            </a:r>
            <a:endParaRPr lang="en-IN" altLang="zh-CN" sz="1400" b="1" dirty="0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94" name="直接连接符 93"/>
          <p:cNvCxnSpPr/>
          <p:nvPr/>
        </p:nvCxnSpPr>
        <p:spPr>
          <a:xfrm>
            <a:off x="5376295" y="3063811"/>
            <a:ext cx="2143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椭圆 94"/>
          <p:cNvSpPr/>
          <p:nvPr/>
        </p:nvSpPr>
        <p:spPr>
          <a:xfrm>
            <a:off x="4614999" y="2737722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03</a:t>
            </a:r>
            <a:endParaRPr lang="zh-CN" altLang="en-US" sz="1600" b="1" dirty="0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5279783" y="3971212"/>
            <a:ext cx="2987190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Multiple results from the produced model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 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5267687" y="3571910"/>
            <a:ext cx="80073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4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RESULTS</a:t>
            </a:r>
            <a:endParaRPr lang="en-IN" altLang="zh-CN" sz="1400" b="1" dirty="0">
              <a:solidFill>
                <a:schemeClr val="tx2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99" name="直接连接符 98"/>
          <p:cNvCxnSpPr/>
          <p:nvPr/>
        </p:nvCxnSpPr>
        <p:spPr>
          <a:xfrm>
            <a:off x="5376295" y="3957644"/>
            <a:ext cx="21431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椭圆 99"/>
          <p:cNvSpPr/>
          <p:nvPr/>
        </p:nvSpPr>
        <p:spPr>
          <a:xfrm>
            <a:off x="4614999" y="3631555"/>
            <a:ext cx="561600" cy="562630"/>
          </a:xfrm>
          <a:prstGeom prst="ellipse">
            <a:avLst/>
          </a:prstGeom>
          <a:solidFill>
            <a:schemeClr val="accent1"/>
          </a:solidFill>
        </p:spPr>
        <p:txBody>
          <a:bodyPr wrap="none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04</a:t>
            </a:r>
            <a:endParaRPr lang="zh-CN" altLang="en-US" sz="1600" b="1" dirty="0">
              <a:solidFill>
                <a:schemeClr val="bg1"/>
              </a:solidFill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2676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Used Yolo Model , Highly used for Object Identification , Faster than other models like R-CNN , Fast-RCNN , etc</a:t>
            </a:r>
            <a:r>
              <a:rPr lang="en-US" altLang="zh-CN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 </a:t>
            </a:r>
            <a:endParaRPr lang="en-US" altLang="zh-CN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Architecture - 22 Convolution Layers and 2 Fully connected layers.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Model Trained with COCO DATASET (90 Classes of objects) 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Trained for 500 epochs 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Implemented using cvlib library detect_common_objects.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496695" y="891280"/>
            <a:ext cx="626872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IDENTIFICATION OF OBJECTS AND LABLES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24020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1</a:t>
            </a:r>
            <a:endParaRPr lang="zh-CN" altLang="en-US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pic>
        <p:nvPicPr>
          <p:cNvPr id="5" name="Picture Placeholder 4" descr="63c9563e94ae133a2008857b_COCO Dataset Class List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1601470" y="2198370"/>
            <a:ext cx="5951855" cy="2606675"/>
          </a:xfrm>
          <a:prstGeom prst="rect">
            <a:avLst/>
          </a:prstGeom>
        </p:spPr>
      </p:pic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496695" y="891280"/>
            <a:ext cx="626872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IDENTIFICATION OF OBJECTS AND LABLES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83075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1</a:t>
            </a:r>
            <a:endParaRPr lang="zh-CN" altLang="en-US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782445" y="1633855"/>
            <a:ext cx="5579110" cy="486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altLang="en-US"/>
              <a:t>90 Classes of COCO Dataset , which is used for training the model</a:t>
            </a:r>
            <a:endParaRPr lang="en-I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496695" y="891280"/>
            <a:ext cx="626872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IDENTIFICATION OF OBJECTS AND LABLES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83075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1</a:t>
            </a:r>
            <a:endParaRPr lang="zh-CN" altLang="en-US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917700" y="1633855"/>
            <a:ext cx="5579110" cy="486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>
              <a:buFont typeface="Arial" panose="020B0604020202020204" pitchFamily="34" charset="0"/>
              <a:buNone/>
            </a:pPr>
            <a:endParaRPr lang="en-IN" altLang="en-US"/>
          </a:p>
        </p:txBody>
      </p:sp>
      <p:pic>
        <p:nvPicPr>
          <p:cNvPr id="17" name="Picture Placeholder 16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1562735" y="1542415"/>
            <a:ext cx="4704715" cy="3013075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6477635" y="1542415"/>
            <a:ext cx="2602230" cy="3013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b="1"/>
              <a:t>Pc</a:t>
            </a:r>
            <a:r>
              <a:rPr lang="en-IN" altLang="en-US"/>
              <a:t>- Probability of object being present</a:t>
            </a:r>
            <a:endParaRPr lang="en-IN" altLang="en-US"/>
          </a:p>
          <a:p>
            <a:r>
              <a:rPr lang="en-IN" altLang="en-US" b="1"/>
              <a:t>Bx </a:t>
            </a:r>
            <a:r>
              <a:rPr lang="en-IN" altLang="en-US"/>
              <a:t>- x coordinate of the box</a:t>
            </a:r>
            <a:endParaRPr lang="en-IN" altLang="en-US"/>
          </a:p>
          <a:p>
            <a:r>
              <a:rPr lang="en-IN" altLang="en-US" b="1"/>
              <a:t>By </a:t>
            </a:r>
            <a:r>
              <a:rPr lang="en-IN" altLang="en-US"/>
              <a:t>- y coordinate of the box</a:t>
            </a:r>
            <a:endParaRPr lang="en-IN" altLang="en-US"/>
          </a:p>
          <a:p>
            <a:r>
              <a:rPr lang="en-IN" altLang="en-US" b="1"/>
              <a:t>Bw </a:t>
            </a:r>
            <a:r>
              <a:rPr lang="en-IN" altLang="en-US"/>
              <a:t>- width of the box</a:t>
            </a:r>
            <a:endParaRPr lang="en-IN" altLang="en-US"/>
          </a:p>
          <a:p>
            <a:r>
              <a:rPr lang="en-IN" altLang="en-US" b="1"/>
              <a:t>Bh </a:t>
            </a:r>
            <a:r>
              <a:rPr lang="en-IN" altLang="en-US"/>
              <a:t>- height of the box</a:t>
            </a:r>
            <a:endParaRPr lang="en-IN" altLang="en-US"/>
          </a:p>
          <a:p>
            <a:r>
              <a:rPr lang="en-IN" altLang="en-US" b="1"/>
              <a:t>C1 , C2 ....</a:t>
            </a:r>
            <a:r>
              <a:rPr lang="en-IN" altLang="en-US"/>
              <a:t> = Classes in the model and probablity of being in that class</a:t>
            </a:r>
            <a:endParaRPr lang="en-I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pic>
        <p:nvPicPr>
          <p:cNvPr id="9" name="Picture Placeholder 8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4675505" y="1543050"/>
            <a:ext cx="3049270" cy="2312670"/>
          </a:xfrm>
          <a:prstGeom prst="rect">
            <a:avLst/>
          </a:prstGeom>
        </p:spPr>
      </p:pic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496695" y="891280"/>
            <a:ext cx="626872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IDENTIFICATION OF OBJECTS AND LABLES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83075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1</a:t>
            </a:r>
            <a:endParaRPr lang="zh-CN" altLang="en-US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917700" y="1633855"/>
            <a:ext cx="5579110" cy="486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>
              <a:buFont typeface="Arial" panose="020B0604020202020204" pitchFamily="34" charset="0"/>
              <a:buNone/>
            </a:pPr>
            <a:endParaRPr lang="en-IN" altLang="en-US"/>
          </a:p>
        </p:txBody>
      </p:sp>
      <p:pic>
        <p:nvPicPr>
          <p:cNvPr id="14" name="Picture Placeholder 13"/>
          <p:cNvPicPr>
            <a:picLocks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1576705" y="1543050"/>
            <a:ext cx="2995295" cy="23120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Classified objects in a dictionary based on the labels , similar objects in one and different in others</a:t>
            </a: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Total Count of each similar objects can be seen.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4704080" y="2728595"/>
            <a:ext cx="3100705" cy="2076450"/>
          </a:xfrm>
          <a:prstGeom prst="rect">
            <a:avLst/>
          </a:prstGeom>
        </p:spPr>
      </p:pic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306195" y="891280"/>
            <a:ext cx="664972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COUNT OBJECTS BASED ON SIMILAR LABLES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24020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2</a:t>
            </a:r>
            <a:endParaRPr lang="en-IN" altLang="zh-CN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pic>
        <p:nvPicPr>
          <p:cNvPr id="3" name="Picture Placeholder 2"/>
          <p:cNvPicPr>
            <a:picLocks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1550670" y="2727960"/>
            <a:ext cx="2806700" cy="1991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97330" y="1633855"/>
            <a:ext cx="5999480" cy="33705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Used </a:t>
            </a:r>
            <a:r>
              <a:rPr lang="en-IN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SAM (Segment Anything Model) created by Meta AI trained over SA-1B Dataset containing more than 11M+ Image and 1B+ Masks.</a:t>
            </a:r>
            <a:endParaRPr lang="en-IN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This model Identifies the different segments in a photo and draws them different colors.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We then provide the box location of the object we want to be segmented.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Based on the box location , object which is present in that area will be considered 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Other than the object in the box ,we will mask other part of the image with 0.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en-US" sz="1400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Object Seprated from photo will be displayed , with black background.</a:t>
            </a: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altLang="en-US" sz="1400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807403" y="891280"/>
            <a:ext cx="7647305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IN" altLang="zh-CN" sz="2800" b="1" dirty="0">
                <a:solidFill>
                  <a:schemeClr val="tx2"/>
                </a:solidFill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SEGMENTING THE SELECTED OBJECT FROM PHOTO</a:t>
            </a:r>
            <a:endParaRPr lang="zh-CN" altLang="en-US" sz="2800" b="1" dirty="0">
              <a:solidFill>
                <a:schemeClr val="tx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32708" y="5050510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224020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3</a:t>
            </a:r>
            <a:endParaRPr lang="en-IN" altLang="zh-CN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2132708" y="4804765"/>
            <a:ext cx="499808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708525" y="93345"/>
            <a:ext cx="695960" cy="70675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4400" b="1" dirty="0"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3</a:t>
            </a:r>
            <a:endParaRPr lang="en-IN" altLang="zh-CN" sz="4400" b="1" dirty="0"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grpSp>
        <p:nvGrpSpPr>
          <p:cNvPr id="17" name="Group 256"/>
          <p:cNvGrpSpPr/>
          <p:nvPr/>
        </p:nvGrpSpPr>
        <p:grpSpPr bwMode="auto">
          <a:xfrm>
            <a:off x="4359330" y="1766596"/>
            <a:ext cx="425339" cy="463430"/>
            <a:chOff x="0" y="0"/>
            <a:chExt cx="526" cy="577"/>
          </a:xfrm>
          <a:solidFill>
            <a:srgbClr val="FFFFFF"/>
          </a:solidFill>
        </p:grpSpPr>
        <p:sp>
          <p:nvSpPr>
            <p:cNvPr id="18" name="AutoShape 251"/>
            <p:cNvSpPr/>
            <p:nvPr/>
          </p:nvSpPr>
          <p:spPr bwMode="auto">
            <a:xfrm>
              <a:off x="0" y="0"/>
              <a:ext cx="526" cy="40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20114" y="7917"/>
                  </a:moveTo>
                  <a:lnTo>
                    <a:pt x="21600" y="0"/>
                  </a:lnTo>
                  <a:lnTo>
                    <a:pt x="15477" y="1916"/>
                  </a:lnTo>
                  <a:lnTo>
                    <a:pt x="17029" y="3924"/>
                  </a:lnTo>
                  <a:lnTo>
                    <a:pt x="11123" y="11569"/>
                  </a:lnTo>
                  <a:lnTo>
                    <a:pt x="8614" y="8321"/>
                  </a:lnTo>
                  <a:lnTo>
                    <a:pt x="0" y="19474"/>
                  </a:lnTo>
                  <a:lnTo>
                    <a:pt x="1642" y="21600"/>
                  </a:lnTo>
                  <a:lnTo>
                    <a:pt x="1642" y="21599"/>
                  </a:lnTo>
                  <a:lnTo>
                    <a:pt x="8614" y="12572"/>
                  </a:lnTo>
                  <a:lnTo>
                    <a:pt x="11123" y="15820"/>
                  </a:lnTo>
                  <a:lnTo>
                    <a:pt x="18671" y="6049"/>
                  </a:lnTo>
                  <a:lnTo>
                    <a:pt x="20114" y="7917"/>
                  </a:lnTo>
                  <a:close/>
                  <a:moveTo>
                    <a:pt x="20114" y="7917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19" name="Rectangle 252"/>
            <p:cNvSpPr/>
            <p:nvPr/>
          </p:nvSpPr>
          <p:spPr bwMode="auto">
            <a:xfrm>
              <a:off x="48" y="440"/>
              <a:ext cx="75" cy="137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0" name="Rectangle 253"/>
            <p:cNvSpPr/>
            <p:nvPr/>
          </p:nvSpPr>
          <p:spPr bwMode="auto">
            <a:xfrm>
              <a:off x="176" y="368"/>
              <a:ext cx="75" cy="20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1" name="Rectangle 254"/>
            <p:cNvSpPr/>
            <p:nvPr/>
          </p:nvSpPr>
          <p:spPr bwMode="auto">
            <a:xfrm>
              <a:off x="304" y="296"/>
              <a:ext cx="75" cy="275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  <p:sp>
          <p:nvSpPr>
            <p:cNvPr id="22" name="Rectangle 255"/>
            <p:cNvSpPr/>
            <p:nvPr/>
          </p:nvSpPr>
          <p:spPr bwMode="auto">
            <a:xfrm>
              <a:off x="432" y="232"/>
              <a:ext cx="75" cy="342"/>
            </a:xfrm>
            <a:prstGeom prst="rect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7200">
                <a:ea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sp>
        <p:nvSpPr>
          <p:cNvPr id="27" name="Rectangle 93"/>
          <p:cNvSpPr>
            <a:spLocks noChangeArrowheads="1"/>
          </p:cNvSpPr>
          <p:nvPr/>
        </p:nvSpPr>
        <p:spPr bwMode="auto">
          <a:xfrm>
            <a:off x="4123691" y="2335456"/>
            <a:ext cx="896620" cy="296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zh-CN" altLang="en-US" sz="1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Enter title</a:t>
            </a:r>
            <a:endParaRPr lang="en-US" altLang="zh-CN" sz="1400" b="1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sp>
        <p:nvSpPr>
          <p:cNvPr id="28" name="TextBox 94"/>
          <p:cNvSpPr txBox="1">
            <a:spLocks noChangeArrowheads="1"/>
          </p:cNvSpPr>
          <p:nvPr/>
        </p:nvSpPr>
        <p:spPr bwMode="auto">
          <a:xfrm>
            <a:off x="3019647" y="2656224"/>
            <a:ext cx="3104706" cy="52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282" tIns="41141" rIns="82282" bIns="4114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53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This Template Is Designed By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Zuo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An,It</a:t>
            </a:r>
            <a:r>
              <a:rPr lang="en-US" altLang="zh-CN" sz="10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+mn-lt"/>
              </a:rPr>
              <a:t> Will Help You Make You Report Easy And Fast. </a:t>
            </a:r>
            <a:endParaRPr lang="en-US" altLang="zh-CN" sz="1000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  <p:cxnSp>
        <p:nvCxnSpPr>
          <p:cNvPr id="29" name="直接连接符 13"/>
          <p:cNvCxnSpPr/>
          <p:nvPr/>
        </p:nvCxnSpPr>
        <p:spPr>
          <a:xfrm>
            <a:off x="4464000" y="2664672"/>
            <a:ext cx="2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Box 31"/>
          <p:cNvSpPr txBox="1"/>
          <p:nvPr/>
        </p:nvSpPr>
        <p:spPr>
          <a:xfrm>
            <a:off x="4914900" y="1007110"/>
            <a:ext cx="212661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/>
              <a:t>2. Segmented Image From SAM</a:t>
            </a:r>
            <a:endParaRPr lang="en-IN" altLang="en-US" b="1"/>
          </a:p>
        </p:txBody>
      </p:sp>
      <p:pic>
        <p:nvPicPr>
          <p:cNvPr id="36" name="Picture Placeholder 35"/>
          <p:cNvPicPr>
            <a:picLocks noChangeAspect="1"/>
          </p:cNvPicPr>
          <p:nvPr>
            <p:ph type="pic" sz="quarter" idx="12"/>
          </p:nvPr>
        </p:nvPicPr>
        <p:blipFill>
          <a:blip r:embed="rId1"/>
          <a:stretch>
            <a:fillRect/>
          </a:stretch>
        </p:blipFill>
        <p:spPr>
          <a:xfrm>
            <a:off x="4915535" y="1513840"/>
            <a:ext cx="2125980" cy="3072130"/>
          </a:xfrm>
          <a:prstGeom prst="rect">
            <a:avLst/>
          </a:prstGeom>
        </p:spPr>
      </p:pic>
      <p:pic>
        <p:nvPicPr>
          <p:cNvPr id="39" name="Picture Placeholder 38" descr="dog"/>
          <p:cNvPicPr>
            <a:picLocks noChangeAspect="1"/>
          </p:cNvPicPr>
          <p:nvPr>
            <p:ph type="pic" sz="quarter" idx="11"/>
          </p:nvPr>
        </p:nvPicPr>
        <p:blipFill>
          <a:blip r:embed="rId2"/>
          <a:stretch>
            <a:fillRect/>
          </a:stretch>
        </p:blipFill>
        <p:spPr>
          <a:xfrm>
            <a:off x="2270760" y="1521460"/>
            <a:ext cx="2291715" cy="3071495"/>
          </a:xfrm>
          <a:prstGeom prst="rect">
            <a:avLst/>
          </a:prstGeom>
        </p:spPr>
      </p:pic>
      <p:sp>
        <p:nvSpPr>
          <p:cNvPr id="40" name="Text Box 39"/>
          <p:cNvSpPr txBox="1"/>
          <p:nvPr/>
        </p:nvSpPr>
        <p:spPr>
          <a:xfrm>
            <a:off x="2413000" y="1010285"/>
            <a:ext cx="208851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/>
              <a:t>1. Input Image</a:t>
            </a:r>
            <a:endParaRPr lang="en-IN" altLang="en-US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推荐色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1D6DC2"/>
      </a:accent1>
      <a:accent2>
        <a:srgbClr val="000000"/>
      </a:accent2>
      <a:accent3>
        <a:srgbClr val="4B5050"/>
      </a:accent3>
      <a:accent4>
        <a:srgbClr val="91969B"/>
      </a:accent4>
      <a:accent5>
        <a:srgbClr val="4B5050"/>
      </a:accent5>
      <a:accent6>
        <a:srgbClr val="91969B"/>
      </a:accent6>
      <a:hlink>
        <a:srgbClr val="F33B48"/>
      </a:hlink>
      <a:folHlink>
        <a:srgbClr val="FFC000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2559</Words>
  <Application>WPS Presentation</Application>
  <PresentationFormat>全屏显示(16:9)</PresentationFormat>
  <Paragraphs>139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Calibri</vt:lpstr>
      <vt:lpstr>Calibri Light</vt:lpstr>
      <vt:lpstr>方正宋刻本秀楷简体</vt:lpstr>
      <vt:lpstr>Lato Light</vt:lpstr>
      <vt:lpstr>Segoe Print</vt:lpstr>
      <vt:lpstr>MS PGothic</vt:lpstr>
      <vt:lpstr>Microsoft YaHei</vt:lpstr>
      <vt:lpstr>Arial Unicode MS</vt:lpstr>
      <vt:lpstr>等线</vt:lpstr>
      <vt:lpstr>Gill Sans</vt:lpstr>
      <vt:lpstr>Gill Sans MT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Eric羊</dc:creator>
  <cp:lastModifiedBy>DIVYANSHU SHARMA</cp:lastModifiedBy>
  <cp:revision>94</cp:revision>
  <dcterms:created xsi:type="dcterms:W3CDTF">2017-05-02T06:39:00Z</dcterms:created>
  <dcterms:modified xsi:type="dcterms:W3CDTF">2024-04-22T07:48:01Z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1033-12.2.0.16731</vt:lpwstr>
  </property>
  <property fmtid="{D5CDD505-2E9C-101B-9397-08002B2CF9AE}" pid="3" name="ICV">
    <vt:lpwstr>8C7C1C05813C48E990FCA3D125CD0637_13</vt:lpwstr>
  </property>
</Properties>
</file>

<file path=docProps/thumbnail.jpeg>
</file>